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18288000" cy="10287000"/>
  <p:notesSz cx="6858000" cy="9144000"/>
  <p:embeddedFontLst>
    <p:embeddedFont>
      <p:font typeface="Nunito" pitchFamily="2" charset="0"/>
      <p:regular r:id="rId9"/>
      <p:bold r:id="rId10"/>
      <p:italic r:id="rId11"/>
      <p:boldItalic r:id="rId12"/>
    </p:embeddedFont>
    <p:embeddedFont>
      <p:font typeface="Nunito SemiBold" pitchFamily="2" charset="0"/>
      <p:regular r:id="rId13"/>
      <p:bold r:id="rId14"/>
      <p:italic r:id="rId15"/>
      <p:boldItalic r:id="rId16"/>
    </p:embeddedFont>
    <p:embeddedFont>
      <p:font typeface="Paytone One" panose="020B0604020202020204" charset="0"/>
      <p:regular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534"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Billede 1: Hvilket land tror eleverne der er på billedet?</a:t>
            </a:r>
            <a:br>
              <a:rPr lang="en-US"/>
            </a:br>
            <a:r>
              <a:rPr lang="en-US"/>
              <a:t>Hav en snak om Uganda - kender eleverne Uganda i forvejen? Hvilke tanker har de om Uganda, og om Afrika generelt?</a:t>
            </a:r>
            <a:endParaRPr/>
          </a:p>
          <a:p>
            <a:pPr marL="0" lvl="0" indent="0" algn="l" rtl="0">
              <a:spcBef>
                <a:spcPts val="0"/>
              </a:spcBef>
              <a:spcAft>
                <a:spcPts val="0"/>
              </a:spcAft>
              <a:buNone/>
            </a:pPr>
            <a:endParaRPr/>
          </a:p>
          <a:p>
            <a:pPr marL="0" lvl="0" indent="0" algn="l" rtl="0">
              <a:spcBef>
                <a:spcPts val="0"/>
              </a:spcBef>
              <a:spcAft>
                <a:spcPts val="0"/>
              </a:spcAft>
              <a:buNone/>
            </a:pPr>
            <a:r>
              <a:rPr lang="en-US"/>
              <a:t>Billede 2: Det originale Twogere talks i brug i en gruppe af 5-10 mennesker i Uganda med en peer educator. De får jævnaldrene til at facilitere spillet i Uganda.</a:t>
            </a:r>
            <a:endParaRPr/>
          </a:p>
          <a:p>
            <a:pPr marL="0" lvl="0" indent="0" algn="l" rtl="0">
              <a:spcBef>
                <a:spcPts val="0"/>
              </a:spcBef>
              <a:spcAft>
                <a:spcPts val="0"/>
              </a:spcAft>
              <a:buNone/>
            </a:pPr>
            <a:endParaRPr/>
          </a:p>
          <a:p>
            <a:pPr marL="0" lvl="0" indent="0" algn="l" rtl="0">
              <a:spcBef>
                <a:spcPts val="0"/>
              </a:spcBef>
              <a:spcAft>
                <a:spcPts val="0"/>
              </a:spcAft>
              <a:buNone/>
            </a:pPr>
            <a:r>
              <a:rPr lang="en-US"/>
              <a:t>Billede 3: Et eksempel på et dilemma, som bliver præsenteret af en Peer Educator - se evt. lærerguide for at læse eksempler på dilemmaer op.</a:t>
            </a:r>
            <a:endParaRPr/>
          </a:p>
          <a:p>
            <a:pPr marL="0" lvl="0" indent="0" algn="l" rtl="0">
              <a:spcBef>
                <a:spcPts val="0"/>
              </a:spcBef>
              <a:spcAft>
                <a:spcPts val="0"/>
              </a:spcAft>
              <a:buNone/>
            </a:pPr>
            <a:endParaRPr/>
          </a:p>
          <a:p>
            <a:pPr marL="0" lvl="0" indent="0" algn="l" rtl="0">
              <a:spcBef>
                <a:spcPts val="0"/>
              </a:spcBef>
              <a:spcAft>
                <a:spcPts val="0"/>
              </a:spcAft>
              <a:buNone/>
            </a:pPr>
            <a:r>
              <a:rPr lang="en-US"/>
              <a:t>Billede 4: En spillerplade, som hver spiller sidder med. Der er muligheder fra A til T, med både piktogrammer og overskrift.</a:t>
            </a:r>
            <a:endParaRPr/>
          </a:p>
          <a:p>
            <a:pPr marL="0" lvl="0" indent="0" algn="l" rtl="0">
              <a:spcBef>
                <a:spcPts val="0"/>
              </a:spcBef>
              <a:spcAft>
                <a:spcPts val="0"/>
              </a:spcAft>
              <a:buNone/>
            </a:pPr>
            <a:endParaRPr/>
          </a:p>
          <a:p>
            <a:pPr marL="0" lvl="0" indent="0" algn="l" rtl="0">
              <a:spcBef>
                <a:spcPts val="0"/>
              </a:spcBef>
              <a:spcAft>
                <a:spcPts val="0"/>
              </a:spcAft>
              <a:buNone/>
            </a:pPr>
            <a:r>
              <a:rPr lang="en-US"/>
              <a:t>Billede 5: En anbefaling til svar, som Peer Educatoerne kan følge. Det er dog vigtigt at nævne, at der ikke findes forkerte svar - det handler om at have en åben og ærlig samtale. Det vigtigste er, at man laver et velovervejet valg, og kan begrunde hvorfor man valgte netop dén mulighed, eller hvorfor man fravalgte andre.</a:t>
            </a:r>
            <a:endParaRPr/>
          </a:p>
        </p:txBody>
      </p:sp>
      <p:sp>
        <p:nvSpPr>
          <p:cNvPr id="104" name="Google Shape;104;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Ift. at trække et dilemma, kan man enten lade det ske fysisk, eller man kan om muligt/nødvendigt bruge en Picker Wheel/Wheel of names, hvis ikke man vil lade det være op til en specifik elev.</a:t>
            </a:r>
            <a:endParaRPr/>
          </a:p>
          <a:p>
            <a:pPr marL="0" lvl="0" indent="0" algn="l" rtl="0">
              <a:spcBef>
                <a:spcPts val="0"/>
              </a:spcBef>
              <a:spcAft>
                <a:spcPts val="0"/>
              </a:spcAft>
              <a:buNone/>
            </a:pPr>
            <a:endParaRPr/>
          </a:p>
        </p:txBody>
      </p:sp>
      <p:sp>
        <p:nvSpPr>
          <p:cNvPr id="118" name="Google Shape;118;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Hvis eleverne sidder i grupper, lad dem snakke i 2 minutter ca. inden de giver et svar.</a:t>
            </a:r>
            <a:endParaRPr/>
          </a:p>
          <a:p>
            <a:pPr marL="0" lvl="0" indent="0" algn="l" rtl="0">
              <a:spcBef>
                <a:spcPts val="0"/>
              </a:spcBef>
              <a:spcAft>
                <a:spcPts val="0"/>
              </a:spcAft>
              <a:buNone/>
            </a:pPr>
            <a:r>
              <a:rPr lang="en-US"/>
              <a:t>Svaret gives ved at sætte en post-it eller anden form for spillerbrik på tavlen - gør det tydeligt, at man skal kunne forklare hvorfor man tænker, at ens svar er relevant for den valgte problemstilling.</a:t>
            </a:r>
            <a:endParaRPr/>
          </a:p>
          <a:p>
            <a:pPr marL="0" lvl="0" indent="0" algn="l" rtl="0">
              <a:spcBef>
                <a:spcPts val="0"/>
              </a:spcBef>
              <a:spcAft>
                <a:spcPts val="0"/>
              </a:spcAft>
              <a:buNone/>
            </a:pPr>
            <a:endParaRPr/>
          </a:p>
          <a:p>
            <a:pPr marL="0" lvl="0" indent="0" algn="l" rtl="0">
              <a:spcBef>
                <a:spcPts val="0"/>
              </a:spcBef>
              <a:spcAft>
                <a:spcPts val="0"/>
              </a:spcAft>
              <a:buNone/>
            </a:pPr>
            <a:r>
              <a:rPr lang="en-US"/>
              <a:t>Man kan også vælge at printe små udgaver af spillepladen ud (find den i lærerguiden), og lægge dem på bordene, hvis smartboard/skærm er for lille, og gør det svært at læse.</a:t>
            </a:r>
            <a:endParaRPr/>
          </a:p>
          <a:p>
            <a:pPr marL="0" lvl="0" indent="0" algn="l" rtl="0">
              <a:spcBef>
                <a:spcPts val="0"/>
              </a:spcBef>
              <a:spcAft>
                <a:spcPts val="0"/>
              </a:spcAft>
              <a:buNone/>
            </a:pPr>
            <a:endParaRPr/>
          </a:p>
          <a:p>
            <a:pPr marL="0" lvl="0" indent="0" algn="l" rtl="0">
              <a:spcBef>
                <a:spcPts val="0"/>
              </a:spcBef>
              <a:spcAft>
                <a:spcPts val="0"/>
              </a:spcAft>
              <a:buNone/>
            </a:pPr>
            <a:r>
              <a:rPr lang="en-US"/>
              <a:t>Man kan gå igennem lige så mange problemstillinger, som man vil, og der er også mulighed for, at man selv kan tilføje dilemmaer. </a:t>
            </a:r>
            <a:br>
              <a:rPr lang="en-US"/>
            </a:br>
            <a:r>
              <a:rPr lang="en-US"/>
              <a:t>Om muligt, kan man vælge at lave en brevkasse nogle dage op til, hvor eleverne selv kan komme med problemstillinger.</a:t>
            </a:r>
            <a:endParaRPr/>
          </a:p>
        </p:txBody>
      </p:sp>
      <p:sp>
        <p:nvSpPr>
          <p:cNvPr id="138" name="Google Shape;138;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1.pn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10"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13.jp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23.jpg"/><Relationship Id="rId13" Type="http://schemas.openxmlformats.org/officeDocument/2006/relationships/image" Target="../media/image28.jpg"/><Relationship Id="rId3" Type="http://schemas.openxmlformats.org/officeDocument/2006/relationships/image" Target="../media/image1.png"/><Relationship Id="rId7" Type="http://schemas.openxmlformats.org/officeDocument/2006/relationships/image" Target="../media/image22.jpg"/><Relationship Id="rId12" Type="http://schemas.openxmlformats.org/officeDocument/2006/relationships/image" Target="../media/image27.jpg"/><Relationship Id="rId17" Type="http://schemas.openxmlformats.org/officeDocument/2006/relationships/image" Target="../media/image32.png"/><Relationship Id="rId2" Type="http://schemas.openxmlformats.org/officeDocument/2006/relationships/notesSlide" Target="../notesSlides/notesSlide5.xml"/><Relationship Id="rId16"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21.jpg"/><Relationship Id="rId11" Type="http://schemas.openxmlformats.org/officeDocument/2006/relationships/image" Target="../media/image26.jpg"/><Relationship Id="rId5" Type="http://schemas.openxmlformats.org/officeDocument/2006/relationships/image" Target="../media/image20.jpg"/><Relationship Id="rId15" Type="http://schemas.openxmlformats.org/officeDocument/2006/relationships/image" Target="../media/image30.jpg"/><Relationship Id="rId10" Type="http://schemas.openxmlformats.org/officeDocument/2006/relationships/image" Target="../media/image25.jpg"/><Relationship Id="rId4" Type="http://schemas.openxmlformats.org/officeDocument/2006/relationships/image" Target="../media/image19.jpg"/><Relationship Id="rId9" Type="http://schemas.openxmlformats.org/officeDocument/2006/relationships/image" Target="../media/image24.jpg"/><Relationship Id="rId14" Type="http://schemas.openxmlformats.org/officeDocument/2006/relationships/image" Target="../media/image29.jpg"/></Relationships>
</file>

<file path=ppt/slides/_rels/slide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png"/><Relationship Id="rId7"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CC8D4"/>
        </a:solidFill>
        <a:effectLst/>
      </p:bgPr>
    </p:bg>
    <p:spTree>
      <p:nvGrpSpPr>
        <p:cNvPr id="1" name="Shape 83"/>
        <p:cNvGrpSpPr/>
        <p:nvPr/>
      </p:nvGrpSpPr>
      <p:grpSpPr>
        <a:xfrm>
          <a:off x="0" y="0"/>
          <a:ext cx="0" cy="0"/>
          <a:chOff x="0" y="0"/>
          <a:chExt cx="0" cy="0"/>
        </a:xfrm>
      </p:grpSpPr>
      <p:pic>
        <p:nvPicPr>
          <p:cNvPr id="84" name="Google Shape;84;p13"/>
          <p:cNvPicPr preferRelativeResize="0"/>
          <p:nvPr/>
        </p:nvPicPr>
        <p:blipFill>
          <a:blip r:embed="rId3">
            <a:alphaModFix/>
          </a:blip>
          <a:stretch>
            <a:fillRect/>
          </a:stretch>
        </p:blipFill>
        <p:spPr>
          <a:xfrm>
            <a:off x="-2" y="-68350"/>
            <a:ext cx="18288000" cy="13242715"/>
          </a:xfrm>
          <a:prstGeom prst="rect">
            <a:avLst/>
          </a:prstGeom>
          <a:noFill/>
          <a:ln>
            <a:noFill/>
          </a:ln>
        </p:spPr>
      </p:pic>
      <p:pic>
        <p:nvPicPr>
          <p:cNvPr id="85" name="Google Shape;85;p13"/>
          <p:cNvPicPr preferRelativeResize="0"/>
          <p:nvPr/>
        </p:nvPicPr>
        <p:blipFill>
          <a:blip r:embed="rId4">
            <a:alphaModFix/>
          </a:blip>
          <a:stretch>
            <a:fillRect/>
          </a:stretch>
        </p:blipFill>
        <p:spPr>
          <a:xfrm>
            <a:off x="829350" y="369063"/>
            <a:ext cx="16629299" cy="9548873"/>
          </a:xfrm>
          <a:prstGeom prst="rect">
            <a:avLst/>
          </a:prstGeom>
          <a:noFill/>
          <a:ln>
            <a:noFill/>
          </a:ln>
        </p:spPr>
      </p:pic>
      <p:sp>
        <p:nvSpPr>
          <p:cNvPr id="86" name="Google Shape;86;p13"/>
          <p:cNvSpPr txBox="1"/>
          <p:nvPr/>
        </p:nvSpPr>
        <p:spPr>
          <a:xfrm>
            <a:off x="2681043" y="3963054"/>
            <a:ext cx="12925800" cy="1729500"/>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None/>
            </a:pPr>
            <a:r>
              <a:rPr lang="en-US" sz="12484">
                <a:solidFill>
                  <a:srgbClr val="F1E894"/>
                </a:solidFill>
                <a:latin typeface="Paytone One"/>
                <a:ea typeface="Paytone One"/>
                <a:cs typeface="Paytone One"/>
                <a:sym typeface="Paytone One"/>
              </a:rPr>
              <a:t>Twogere Talks!</a:t>
            </a:r>
            <a:endParaRPr/>
          </a:p>
        </p:txBody>
      </p:sp>
      <p:sp>
        <p:nvSpPr>
          <p:cNvPr id="87" name="Google Shape;87;p13"/>
          <p:cNvSpPr txBox="1"/>
          <p:nvPr/>
        </p:nvSpPr>
        <p:spPr>
          <a:xfrm>
            <a:off x="6033300" y="2643800"/>
            <a:ext cx="6221400" cy="1205100"/>
          </a:xfrm>
          <a:prstGeom prst="rect">
            <a:avLst/>
          </a:prstGeom>
          <a:noFill/>
          <a:ln>
            <a:noFill/>
          </a:ln>
        </p:spPr>
        <p:txBody>
          <a:bodyPr spcFirstLastPara="1" wrap="square" lIns="0" tIns="0" rIns="0" bIns="0" anchor="t" anchorCtr="0">
            <a:spAutoFit/>
          </a:bodyPr>
          <a:lstStyle/>
          <a:p>
            <a:pPr marL="0" marR="0" lvl="0" indent="0" algn="ctr" rtl="0">
              <a:lnSpc>
                <a:spcPct val="130021"/>
              </a:lnSpc>
              <a:spcBef>
                <a:spcPts val="0"/>
              </a:spcBef>
              <a:spcAft>
                <a:spcPts val="0"/>
              </a:spcAft>
              <a:buNone/>
            </a:pPr>
            <a:r>
              <a:rPr lang="en-US" sz="3404">
                <a:solidFill>
                  <a:srgbClr val="7BCFFB"/>
                </a:solidFill>
                <a:latin typeface="Nunito SemiBold"/>
                <a:ea typeface="Nunito SemiBold"/>
                <a:cs typeface="Nunito SemiBold"/>
                <a:sym typeface="Nunito SemiBold"/>
              </a:rPr>
              <a:t>Udviklet til FN BYEN UGE SEX</a:t>
            </a:r>
            <a:endParaRPr sz="3404">
              <a:solidFill>
                <a:srgbClr val="7BCFFB"/>
              </a:solidFill>
              <a:latin typeface="Nunito SemiBold"/>
              <a:ea typeface="Nunito SemiBold"/>
              <a:cs typeface="Nunito SemiBold"/>
              <a:sym typeface="Nunito SemiBold"/>
            </a:endParaRPr>
          </a:p>
          <a:p>
            <a:pPr marL="0" marR="0" lvl="0" indent="0" algn="l" rtl="0">
              <a:lnSpc>
                <a:spcPct val="130021"/>
              </a:lnSpc>
              <a:spcBef>
                <a:spcPts val="0"/>
              </a:spcBef>
              <a:spcAft>
                <a:spcPts val="0"/>
              </a:spcAft>
              <a:buNone/>
            </a:pPr>
            <a:endParaRPr sz="3404">
              <a:solidFill>
                <a:srgbClr val="7BCFFB"/>
              </a:solidFill>
              <a:latin typeface="Nunito SemiBold"/>
              <a:ea typeface="Nunito SemiBold"/>
              <a:cs typeface="Nunito SemiBold"/>
              <a:sym typeface="Nunito SemiBold"/>
            </a:endParaRPr>
          </a:p>
        </p:txBody>
      </p:sp>
      <p:sp>
        <p:nvSpPr>
          <p:cNvPr id="88" name="Google Shape;88;p13"/>
          <p:cNvSpPr/>
          <p:nvPr/>
        </p:nvSpPr>
        <p:spPr>
          <a:xfrm>
            <a:off x="3380732" y="2903931"/>
            <a:ext cx="2652557" cy="120571"/>
          </a:xfrm>
          <a:custGeom>
            <a:avLst/>
            <a:gdLst/>
            <a:ahLst/>
            <a:cxnLst/>
            <a:rect l="l" t="t" r="r" b="b"/>
            <a:pathLst>
              <a:path w="2652557" h="120571" extrusionOk="0">
                <a:moveTo>
                  <a:pt x="0" y="0"/>
                </a:moveTo>
                <a:lnTo>
                  <a:pt x="2652557" y="0"/>
                </a:lnTo>
                <a:lnTo>
                  <a:pt x="2652557" y="120571"/>
                </a:lnTo>
                <a:lnTo>
                  <a:pt x="0" y="120571"/>
                </a:lnTo>
                <a:lnTo>
                  <a:pt x="0" y="0"/>
                </a:lnTo>
                <a:close/>
              </a:path>
            </a:pathLst>
          </a:custGeom>
          <a:blipFill rotWithShape="1">
            <a:blip r:embed="rId5">
              <a:alphaModFix/>
            </a:blip>
            <a:stretch>
              <a:fillRect/>
            </a:stretch>
          </a:blipFill>
          <a:ln>
            <a:noFill/>
          </a:ln>
        </p:spPr>
      </p:sp>
      <p:sp>
        <p:nvSpPr>
          <p:cNvPr id="89" name="Google Shape;89;p13"/>
          <p:cNvSpPr/>
          <p:nvPr/>
        </p:nvSpPr>
        <p:spPr>
          <a:xfrm flipH="1">
            <a:off x="12254711" y="2903931"/>
            <a:ext cx="2652557" cy="120571"/>
          </a:xfrm>
          <a:custGeom>
            <a:avLst/>
            <a:gdLst/>
            <a:ahLst/>
            <a:cxnLst/>
            <a:rect l="l" t="t" r="r" b="b"/>
            <a:pathLst>
              <a:path w="2652557" h="120571" extrusionOk="0">
                <a:moveTo>
                  <a:pt x="2652557" y="0"/>
                </a:moveTo>
                <a:lnTo>
                  <a:pt x="0" y="0"/>
                </a:lnTo>
                <a:lnTo>
                  <a:pt x="0" y="120571"/>
                </a:lnTo>
                <a:lnTo>
                  <a:pt x="2652557" y="120571"/>
                </a:lnTo>
                <a:lnTo>
                  <a:pt x="2652557" y="0"/>
                </a:lnTo>
                <a:close/>
              </a:path>
            </a:pathLst>
          </a:custGeom>
          <a:blipFill rotWithShape="1">
            <a:blip r:embed="rId5">
              <a:alphaModFix/>
            </a:blip>
            <a:stretch>
              <a:fillRect/>
            </a:stretch>
          </a:blipFill>
          <a:ln>
            <a:noFill/>
          </a:ln>
        </p:spPr>
      </p:sp>
      <p:pic>
        <p:nvPicPr>
          <p:cNvPr id="90" name="Google Shape;90;p13"/>
          <p:cNvPicPr preferRelativeResize="0"/>
          <p:nvPr/>
        </p:nvPicPr>
        <p:blipFill>
          <a:blip r:embed="rId6">
            <a:alphaModFix/>
          </a:blip>
          <a:stretch>
            <a:fillRect/>
          </a:stretch>
        </p:blipFill>
        <p:spPr>
          <a:xfrm>
            <a:off x="5872000" y="7209997"/>
            <a:ext cx="1477575" cy="1199740"/>
          </a:xfrm>
          <a:prstGeom prst="rect">
            <a:avLst/>
          </a:prstGeom>
          <a:noFill/>
          <a:ln>
            <a:noFill/>
          </a:ln>
        </p:spPr>
      </p:pic>
      <p:pic>
        <p:nvPicPr>
          <p:cNvPr id="91" name="Google Shape;91;p13"/>
          <p:cNvPicPr preferRelativeResize="0"/>
          <p:nvPr/>
        </p:nvPicPr>
        <p:blipFill>
          <a:blip r:embed="rId7">
            <a:alphaModFix/>
          </a:blip>
          <a:stretch>
            <a:fillRect/>
          </a:stretch>
        </p:blipFill>
        <p:spPr>
          <a:xfrm>
            <a:off x="9675475" y="7145800"/>
            <a:ext cx="1499900" cy="1103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CC8D4"/>
        </a:solidFill>
        <a:effectLst/>
      </p:bgPr>
    </p:bg>
    <p:spTree>
      <p:nvGrpSpPr>
        <p:cNvPr id="1" name="Shape 95"/>
        <p:cNvGrpSpPr/>
        <p:nvPr/>
      </p:nvGrpSpPr>
      <p:grpSpPr>
        <a:xfrm>
          <a:off x="0" y="0"/>
          <a:ext cx="0" cy="0"/>
          <a:chOff x="0" y="0"/>
          <a:chExt cx="0" cy="0"/>
        </a:xfrm>
      </p:grpSpPr>
      <p:pic>
        <p:nvPicPr>
          <p:cNvPr id="96" name="Google Shape;96;p14"/>
          <p:cNvPicPr preferRelativeResize="0"/>
          <p:nvPr/>
        </p:nvPicPr>
        <p:blipFill>
          <a:blip r:embed="rId3">
            <a:alphaModFix/>
          </a:blip>
          <a:stretch>
            <a:fillRect/>
          </a:stretch>
        </p:blipFill>
        <p:spPr>
          <a:xfrm>
            <a:off x="-27655" y="-96003"/>
            <a:ext cx="18288000" cy="13242715"/>
          </a:xfrm>
          <a:prstGeom prst="rect">
            <a:avLst/>
          </a:prstGeom>
          <a:noFill/>
          <a:ln>
            <a:noFill/>
          </a:ln>
        </p:spPr>
      </p:pic>
      <p:pic>
        <p:nvPicPr>
          <p:cNvPr id="97" name="Google Shape;97;p14"/>
          <p:cNvPicPr preferRelativeResize="0"/>
          <p:nvPr/>
        </p:nvPicPr>
        <p:blipFill>
          <a:blip r:embed="rId4">
            <a:alphaModFix/>
          </a:blip>
          <a:stretch>
            <a:fillRect/>
          </a:stretch>
        </p:blipFill>
        <p:spPr>
          <a:xfrm>
            <a:off x="496100" y="418402"/>
            <a:ext cx="17295800" cy="9450196"/>
          </a:xfrm>
          <a:prstGeom prst="rect">
            <a:avLst/>
          </a:prstGeom>
          <a:noFill/>
          <a:ln>
            <a:noFill/>
          </a:ln>
        </p:spPr>
      </p:pic>
      <p:pic>
        <p:nvPicPr>
          <p:cNvPr id="98" name="Google Shape;98;p14"/>
          <p:cNvPicPr preferRelativeResize="0"/>
          <p:nvPr/>
        </p:nvPicPr>
        <p:blipFill>
          <a:blip r:embed="rId5">
            <a:alphaModFix/>
          </a:blip>
          <a:stretch>
            <a:fillRect/>
          </a:stretch>
        </p:blipFill>
        <p:spPr>
          <a:xfrm>
            <a:off x="245945" y="2689438"/>
            <a:ext cx="5268950" cy="10286998"/>
          </a:xfrm>
          <a:prstGeom prst="rect">
            <a:avLst/>
          </a:prstGeom>
          <a:noFill/>
          <a:ln>
            <a:noFill/>
          </a:ln>
        </p:spPr>
      </p:pic>
      <p:sp>
        <p:nvSpPr>
          <p:cNvPr id="99" name="Google Shape;99;p14"/>
          <p:cNvSpPr/>
          <p:nvPr/>
        </p:nvSpPr>
        <p:spPr>
          <a:xfrm>
            <a:off x="-329035" y="7345041"/>
            <a:ext cx="8998151" cy="4891722"/>
          </a:xfrm>
          <a:custGeom>
            <a:avLst/>
            <a:gdLst/>
            <a:ahLst/>
            <a:cxnLst/>
            <a:rect l="l" t="t" r="r" b="b"/>
            <a:pathLst>
              <a:path w="8998151" h="4891722" extrusionOk="0">
                <a:moveTo>
                  <a:pt x="0" y="0"/>
                </a:moveTo>
                <a:lnTo>
                  <a:pt x="8998151" y="0"/>
                </a:lnTo>
                <a:lnTo>
                  <a:pt x="8998151" y="4891723"/>
                </a:lnTo>
                <a:lnTo>
                  <a:pt x="0" y="4891723"/>
                </a:lnTo>
                <a:lnTo>
                  <a:pt x="0" y="0"/>
                </a:lnTo>
                <a:close/>
              </a:path>
            </a:pathLst>
          </a:custGeom>
          <a:blipFill rotWithShape="1">
            <a:blip r:embed="rId6">
              <a:alphaModFix/>
            </a:blip>
            <a:stretch>
              <a:fillRect/>
            </a:stretch>
          </a:blipFill>
          <a:ln>
            <a:noFill/>
          </a:ln>
        </p:spPr>
      </p:sp>
      <p:sp>
        <p:nvSpPr>
          <p:cNvPr id="100" name="Google Shape;100;p14"/>
          <p:cNvSpPr txBox="1"/>
          <p:nvPr/>
        </p:nvSpPr>
        <p:spPr>
          <a:xfrm>
            <a:off x="9945820" y="1439736"/>
            <a:ext cx="6640200" cy="1077300"/>
          </a:xfrm>
          <a:prstGeom prst="rect">
            <a:avLst/>
          </a:prstGeom>
          <a:noFill/>
          <a:ln>
            <a:noFill/>
          </a:ln>
        </p:spPr>
        <p:txBody>
          <a:bodyPr spcFirstLastPara="1" wrap="square" lIns="0" tIns="0" rIns="0" bIns="0" anchor="t" anchorCtr="0">
            <a:spAutoFit/>
          </a:bodyPr>
          <a:lstStyle/>
          <a:p>
            <a:pPr marL="0" marR="0" lvl="0" indent="0" algn="r" rtl="0">
              <a:lnSpc>
                <a:spcPct val="111001"/>
              </a:lnSpc>
              <a:spcBef>
                <a:spcPts val="0"/>
              </a:spcBef>
              <a:spcAft>
                <a:spcPts val="0"/>
              </a:spcAft>
              <a:buNone/>
            </a:pPr>
            <a:r>
              <a:rPr lang="en-US" sz="6999">
                <a:solidFill>
                  <a:srgbClr val="F1E894"/>
                </a:solidFill>
                <a:latin typeface="Paytone One"/>
                <a:ea typeface="Paytone One"/>
                <a:cs typeface="Paytone One"/>
                <a:sym typeface="Paytone One"/>
              </a:rPr>
              <a:t>AGENDA</a:t>
            </a:r>
            <a:endParaRPr/>
          </a:p>
        </p:txBody>
      </p:sp>
      <p:sp>
        <p:nvSpPr>
          <p:cNvPr id="101" name="Google Shape;101;p14"/>
          <p:cNvSpPr txBox="1"/>
          <p:nvPr/>
        </p:nvSpPr>
        <p:spPr>
          <a:xfrm>
            <a:off x="6359922" y="2517025"/>
            <a:ext cx="10226100" cy="5171700"/>
          </a:xfrm>
          <a:prstGeom prst="rect">
            <a:avLst/>
          </a:prstGeom>
          <a:noFill/>
          <a:ln>
            <a:noFill/>
          </a:ln>
        </p:spPr>
        <p:txBody>
          <a:bodyPr spcFirstLastPara="1" wrap="square" lIns="0" tIns="0" rIns="0" bIns="0" anchor="t" anchorCtr="0">
            <a:spAutoFit/>
          </a:bodyPr>
          <a:lstStyle/>
          <a:p>
            <a:pPr marL="0" marR="0" lvl="1" indent="0" algn="l" rtl="0">
              <a:lnSpc>
                <a:spcPct val="140000"/>
              </a:lnSpc>
              <a:spcBef>
                <a:spcPts val="0"/>
              </a:spcBef>
              <a:spcAft>
                <a:spcPts val="0"/>
              </a:spcAft>
              <a:buNone/>
            </a:pPr>
            <a:endParaRPr sz="4200">
              <a:solidFill>
                <a:srgbClr val="FFFFFF"/>
              </a:solidFill>
              <a:latin typeface="Nunito"/>
              <a:ea typeface="Nunito"/>
              <a:cs typeface="Nunito"/>
              <a:sym typeface="Nunito"/>
            </a:endParaRPr>
          </a:p>
          <a:p>
            <a:pPr marL="0" marR="0" lvl="1" indent="0" algn="r" rtl="0">
              <a:lnSpc>
                <a:spcPct val="140000"/>
              </a:lnSpc>
              <a:spcBef>
                <a:spcPts val="0"/>
              </a:spcBef>
              <a:spcAft>
                <a:spcPts val="0"/>
              </a:spcAft>
              <a:buNone/>
            </a:pPr>
            <a:r>
              <a:rPr lang="en-US" sz="4200">
                <a:solidFill>
                  <a:srgbClr val="FFFFFF"/>
                </a:solidFill>
                <a:latin typeface="Nunito"/>
                <a:ea typeface="Nunito"/>
                <a:cs typeface="Nunito"/>
                <a:sym typeface="Nunito"/>
              </a:rPr>
              <a:t>Kort præsentation af Twogere Talks</a:t>
            </a:r>
            <a:endParaRPr sz="4200">
              <a:solidFill>
                <a:srgbClr val="FFFFFF"/>
              </a:solidFill>
              <a:latin typeface="Nunito"/>
              <a:ea typeface="Nunito"/>
              <a:cs typeface="Nunito"/>
              <a:sym typeface="Nunito"/>
            </a:endParaRPr>
          </a:p>
          <a:p>
            <a:pPr marL="0" marR="0" lvl="1" indent="0" algn="r" rtl="0">
              <a:lnSpc>
                <a:spcPct val="140000"/>
              </a:lnSpc>
              <a:spcBef>
                <a:spcPts val="0"/>
              </a:spcBef>
              <a:spcAft>
                <a:spcPts val="0"/>
              </a:spcAft>
              <a:buNone/>
            </a:pPr>
            <a:r>
              <a:rPr lang="en-US" sz="4200">
                <a:solidFill>
                  <a:srgbClr val="FFFFFF"/>
                </a:solidFill>
                <a:latin typeface="Nunito"/>
                <a:ea typeface="Nunito"/>
                <a:cs typeface="Nunito"/>
                <a:sym typeface="Nunito"/>
              </a:rPr>
              <a:t>Introduktion til Twogere talks dansk ver.</a:t>
            </a:r>
            <a:endParaRPr sz="4200">
              <a:solidFill>
                <a:srgbClr val="FFFFFF"/>
              </a:solidFill>
              <a:latin typeface="Nunito"/>
              <a:ea typeface="Nunito"/>
              <a:cs typeface="Nunito"/>
              <a:sym typeface="Nunito"/>
            </a:endParaRPr>
          </a:p>
          <a:p>
            <a:pPr marL="0" marR="0" lvl="1" indent="0" algn="r" rtl="0">
              <a:lnSpc>
                <a:spcPct val="140000"/>
              </a:lnSpc>
              <a:spcBef>
                <a:spcPts val="0"/>
              </a:spcBef>
              <a:spcAft>
                <a:spcPts val="0"/>
              </a:spcAft>
              <a:buNone/>
            </a:pPr>
            <a:r>
              <a:rPr lang="en-US" sz="4200">
                <a:solidFill>
                  <a:srgbClr val="FFFFFF"/>
                </a:solidFill>
                <a:latin typeface="Nunito"/>
                <a:ea typeface="Nunito"/>
                <a:cs typeface="Nunito"/>
                <a:sym typeface="Nunito"/>
              </a:rPr>
              <a:t>Afprøv spillet</a:t>
            </a:r>
            <a:br>
              <a:rPr lang="en-US" sz="4200">
                <a:solidFill>
                  <a:srgbClr val="FFFFFF"/>
                </a:solidFill>
                <a:latin typeface="Nunito"/>
                <a:ea typeface="Nunito"/>
                <a:cs typeface="Nunito"/>
                <a:sym typeface="Nunito"/>
              </a:rPr>
            </a:br>
            <a:r>
              <a:rPr lang="en-US" sz="4200">
                <a:solidFill>
                  <a:srgbClr val="FFFFFF"/>
                </a:solidFill>
                <a:latin typeface="Nunito"/>
                <a:ea typeface="Nunito"/>
                <a:cs typeface="Nunito"/>
                <a:sym typeface="Nunito"/>
              </a:rPr>
              <a:t>Kort feedback - hvad synes i?</a:t>
            </a:r>
            <a:br>
              <a:rPr lang="en-US" sz="4200">
                <a:solidFill>
                  <a:srgbClr val="FFFFFF"/>
                </a:solidFill>
                <a:latin typeface="Nunito"/>
                <a:ea typeface="Nunito"/>
                <a:cs typeface="Nunito"/>
                <a:sym typeface="Nunito"/>
              </a:rPr>
            </a:br>
            <a:r>
              <a:rPr lang="en-US" sz="4200">
                <a:solidFill>
                  <a:srgbClr val="FFFFFF"/>
                </a:solidFill>
                <a:latin typeface="Nunito"/>
                <a:ea typeface="Nunito"/>
                <a:cs typeface="Nunito"/>
                <a:sym typeface="Nunito"/>
              </a:rPr>
              <a:t>Tak for nu! </a:t>
            </a:r>
            <a:endParaRPr sz="4200">
              <a:solidFill>
                <a:srgbClr val="FFFFFF"/>
              </a:solidFill>
              <a:latin typeface="Nunito"/>
              <a:ea typeface="Nunito"/>
              <a:cs typeface="Nunito"/>
              <a:sym typeface="Nuni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CC8D4"/>
        </a:solidFill>
        <a:effectLst/>
      </p:bgPr>
    </p:bg>
    <p:spTree>
      <p:nvGrpSpPr>
        <p:cNvPr id="1" name="Shape 105"/>
        <p:cNvGrpSpPr/>
        <p:nvPr/>
      </p:nvGrpSpPr>
      <p:grpSpPr>
        <a:xfrm>
          <a:off x="0" y="0"/>
          <a:ext cx="0" cy="0"/>
          <a:chOff x="0" y="0"/>
          <a:chExt cx="0" cy="0"/>
        </a:xfrm>
      </p:grpSpPr>
      <p:pic>
        <p:nvPicPr>
          <p:cNvPr id="106" name="Google Shape;106;p15"/>
          <p:cNvPicPr preferRelativeResize="0"/>
          <p:nvPr/>
        </p:nvPicPr>
        <p:blipFill>
          <a:blip r:embed="rId3">
            <a:alphaModFix/>
          </a:blip>
          <a:stretch>
            <a:fillRect/>
          </a:stretch>
        </p:blipFill>
        <p:spPr>
          <a:xfrm>
            <a:off x="-27655" y="-96003"/>
            <a:ext cx="18288000" cy="13242715"/>
          </a:xfrm>
          <a:prstGeom prst="rect">
            <a:avLst/>
          </a:prstGeom>
          <a:noFill/>
          <a:ln>
            <a:noFill/>
          </a:ln>
        </p:spPr>
      </p:pic>
      <p:pic>
        <p:nvPicPr>
          <p:cNvPr id="107" name="Google Shape;107;p15"/>
          <p:cNvPicPr preferRelativeResize="0"/>
          <p:nvPr/>
        </p:nvPicPr>
        <p:blipFill>
          <a:blip r:embed="rId4">
            <a:alphaModFix/>
          </a:blip>
          <a:stretch>
            <a:fillRect/>
          </a:stretch>
        </p:blipFill>
        <p:spPr>
          <a:xfrm>
            <a:off x="505916" y="423763"/>
            <a:ext cx="17276170" cy="9439476"/>
          </a:xfrm>
          <a:prstGeom prst="rect">
            <a:avLst/>
          </a:prstGeom>
          <a:noFill/>
          <a:ln>
            <a:noFill/>
          </a:ln>
        </p:spPr>
      </p:pic>
      <p:sp>
        <p:nvSpPr>
          <p:cNvPr id="108" name="Google Shape;108;p15"/>
          <p:cNvSpPr txBox="1"/>
          <p:nvPr/>
        </p:nvSpPr>
        <p:spPr>
          <a:xfrm>
            <a:off x="-1619361" y="1351304"/>
            <a:ext cx="21819000" cy="1090500"/>
          </a:xfrm>
          <a:prstGeom prst="rect">
            <a:avLst/>
          </a:prstGeom>
          <a:noFill/>
          <a:ln>
            <a:noFill/>
          </a:ln>
        </p:spPr>
        <p:txBody>
          <a:bodyPr spcFirstLastPara="1" wrap="square" lIns="0" tIns="0" rIns="0" bIns="0" anchor="t" anchorCtr="0">
            <a:spAutoFit/>
          </a:bodyPr>
          <a:lstStyle/>
          <a:p>
            <a:pPr marL="0" marR="0" lvl="0" indent="0" algn="ctr" rtl="0">
              <a:lnSpc>
                <a:spcPct val="110995"/>
              </a:lnSpc>
              <a:spcBef>
                <a:spcPts val="0"/>
              </a:spcBef>
              <a:spcAft>
                <a:spcPts val="0"/>
              </a:spcAft>
              <a:buNone/>
            </a:pPr>
            <a:r>
              <a:rPr lang="en-US" sz="7085">
                <a:solidFill>
                  <a:srgbClr val="F1E894"/>
                </a:solidFill>
                <a:latin typeface="Paytone One"/>
                <a:ea typeface="Paytone One"/>
                <a:cs typeface="Paytone One"/>
                <a:sym typeface="Paytone One"/>
              </a:rPr>
              <a:t>Twogere talks</a:t>
            </a:r>
            <a:endParaRPr/>
          </a:p>
        </p:txBody>
      </p:sp>
      <p:sp>
        <p:nvSpPr>
          <p:cNvPr id="109" name="Google Shape;109;p15"/>
          <p:cNvSpPr txBox="1"/>
          <p:nvPr/>
        </p:nvSpPr>
        <p:spPr>
          <a:xfrm>
            <a:off x="1435692" y="2892000"/>
            <a:ext cx="5141400" cy="21540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endParaRPr/>
          </a:p>
        </p:txBody>
      </p:sp>
      <p:pic>
        <p:nvPicPr>
          <p:cNvPr id="110" name="Google Shape;110;p15"/>
          <p:cNvPicPr preferRelativeResize="0"/>
          <p:nvPr/>
        </p:nvPicPr>
        <p:blipFill>
          <a:blip r:embed="rId5">
            <a:alphaModFix/>
          </a:blip>
          <a:stretch>
            <a:fillRect/>
          </a:stretch>
        </p:blipFill>
        <p:spPr>
          <a:xfrm>
            <a:off x="4891063" y="2371879"/>
            <a:ext cx="8798175" cy="6607233"/>
          </a:xfrm>
          <a:prstGeom prst="rect">
            <a:avLst/>
          </a:prstGeom>
          <a:noFill/>
          <a:ln>
            <a:noFill/>
          </a:ln>
        </p:spPr>
      </p:pic>
      <p:pic>
        <p:nvPicPr>
          <p:cNvPr id="111" name="Google Shape;111;p15"/>
          <p:cNvPicPr preferRelativeResize="0"/>
          <p:nvPr/>
        </p:nvPicPr>
        <p:blipFill>
          <a:blip r:embed="rId6">
            <a:alphaModFix/>
          </a:blip>
          <a:stretch>
            <a:fillRect/>
          </a:stretch>
        </p:blipFill>
        <p:spPr>
          <a:xfrm rot="-4982019">
            <a:off x="9907875" y="3499326"/>
            <a:ext cx="4073274" cy="5431024"/>
          </a:xfrm>
          <a:prstGeom prst="rect">
            <a:avLst/>
          </a:prstGeom>
          <a:noFill/>
          <a:ln>
            <a:noFill/>
          </a:ln>
        </p:spPr>
      </p:pic>
      <p:pic>
        <p:nvPicPr>
          <p:cNvPr id="112" name="Google Shape;112;p15"/>
          <p:cNvPicPr preferRelativeResize="0"/>
          <p:nvPr/>
        </p:nvPicPr>
        <p:blipFill>
          <a:blip r:embed="rId7">
            <a:alphaModFix/>
          </a:blip>
          <a:stretch>
            <a:fillRect/>
          </a:stretch>
        </p:blipFill>
        <p:spPr>
          <a:xfrm rot="-4996389">
            <a:off x="12435697" y="2035289"/>
            <a:ext cx="3657759" cy="4877019"/>
          </a:xfrm>
          <a:prstGeom prst="rect">
            <a:avLst/>
          </a:prstGeom>
          <a:noFill/>
          <a:ln>
            <a:noFill/>
          </a:ln>
        </p:spPr>
      </p:pic>
      <p:pic>
        <p:nvPicPr>
          <p:cNvPr id="113" name="Google Shape;113;p15"/>
          <p:cNvPicPr preferRelativeResize="0"/>
          <p:nvPr/>
        </p:nvPicPr>
        <p:blipFill>
          <a:blip r:embed="rId8">
            <a:alphaModFix/>
          </a:blip>
          <a:stretch>
            <a:fillRect/>
          </a:stretch>
        </p:blipFill>
        <p:spPr>
          <a:xfrm>
            <a:off x="1177699" y="2777300"/>
            <a:ext cx="4068775" cy="5417974"/>
          </a:xfrm>
          <a:prstGeom prst="rect">
            <a:avLst/>
          </a:prstGeom>
          <a:noFill/>
          <a:ln>
            <a:noFill/>
          </a:ln>
        </p:spPr>
      </p:pic>
      <p:pic>
        <p:nvPicPr>
          <p:cNvPr id="114" name="Google Shape;114;p15"/>
          <p:cNvPicPr preferRelativeResize="0"/>
          <p:nvPr/>
        </p:nvPicPr>
        <p:blipFill>
          <a:blip r:embed="rId9">
            <a:alphaModFix/>
          </a:blip>
          <a:stretch>
            <a:fillRect/>
          </a:stretch>
        </p:blipFill>
        <p:spPr>
          <a:xfrm rot="-1065677">
            <a:off x="4333068" y="4193850"/>
            <a:ext cx="3689325" cy="4912725"/>
          </a:xfrm>
          <a:prstGeom prst="rect">
            <a:avLst/>
          </a:prstGeom>
          <a:noFill/>
          <a:ln>
            <a:noFill/>
          </a:ln>
        </p:spPr>
      </p:pic>
      <p:pic>
        <p:nvPicPr>
          <p:cNvPr id="115" name="Google Shape;115;p15"/>
          <p:cNvPicPr preferRelativeResize="0"/>
          <p:nvPr/>
        </p:nvPicPr>
        <p:blipFill>
          <a:blip r:embed="rId10">
            <a:alphaModFix/>
          </a:blip>
          <a:stretch>
            <a:fillRect/>
          </a:stretch>
        </p:blipFill>
        <p:spPr>
          <a:xfrm>
            <a:off x="11628622" y="5480847"/>
            <a:ext cx="6269322" cy="83332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CC8D4"/>
        </a:solidFill>
        <a:effectLst/>
      </p:bgPr>
    </p:bg>
    <p:spTree>
      <p:nvGrpSpPr>
        <p:cNvPr id="1" name="Shape 119"/>
        <p:cNvGrpSpPr/>
        <p:nvPr/>
      </p:nvGrpSpPr>
      <p:grpSpPr>
        <a:xfrm>
          <a:off x="0" y="0"/>
          <a:ext cx="0" cy="0"/>
          <a:chOff x="0" y="0"/>
          <a:chExt cx="0" cy="0"/>
        </a:xfrm>
      </p:grpSpPr>
      <p:pic>
        <p:nvPicPr>
          <p:cNvPr id="120" name="Google Shape;120;p16"/>
          <p:cNvPicPr preferRelativeResize="0"/>
          <p:nvPr/>
        </p:nvPicPr>
        <p:blipFill>
          <a:blip r:embed="rId3">
            <a:alphaModFix/>
          </a:blip>
          <a:stretch>
            <a:fillRect/>
          </a:stretch>
        </p:blipFill>
        <p:spPr>
          <a:xfrm>
            <a:off x="-27655" y="-96003"/>
            <a:ext cx="18288000" cy="13242715"/>
          </a:xfrm>
          <a:prstGeom prst="rect">
            <a:avLst/>
          </a:prstGeom>
          <a:noFill/>
          <a:ln>
            <a:noFill/>
          </a:ln>
        </p:spPr>
      </p:pic>
      <p:pic>
        <p:nvPicPr>
          <p:cNvPr id="121" name="Google Shape;121;p16"/>
          <p:cNvPicPr preferRelativeResize="0"/>
          <p:nvPr/>
        </p:nvPicPr>
        <p:blipFill>
          <a:blip r:embed="rId4">
            <a:alphaModFix/>
          </a:blip>
          <a:stretch>
            <a:fillRect/>
          </a:stretch>
        </p:blipFill>
        <p:spPr>
          <a:xfrm>
            <a:off x="496100" y="368020"/>
            <a:ext cx="17295800" cy="9450201"/>
          </a:xfrm>
          <a:prstGeom prst="rect">
            <a:avLst/>
          </a:prstGeom>
          <a:noFill/>
          <a:ln>
            <a:noFill/>
          </a:ln>
        </p:spPr>
      </p:pic>
      <p:sp>
        <p:nvSpPr>
          <p:cNvPr id="122" name="Google Shape;122;p16"/>
          <p:cNvSpPr txBox="1"/>
          <p:nvPr/>
        </p:nvSpPr>
        <p:spPr>
          <a:xfrm>
            <a:off x="2372800" y="1515600"/>
            <a:ext cx="13487100" cy="813600"/>
          </a:xfrm>
          <a:prstGeom prst="rect">
            <a:avLst/>
          </a:prstGeom>
          <a:noFill/>
          <a:ln>
            <a:noFill/>
          </a:ln>
        </p:spPr>
        <p:txBody>
          <a:bodyPr spcFirstLastPara="1" wrap="square" lIns="0" tIns="0" rIns="0" bIns="0" anchor="t" anchorCtr="0">
            <a:spAutoFit/>
          </a:bodyPr>
          <a:lstStyle/>
          <a:p>
            <a:pPr marL="0" marR="0" lvl="0" indent="0" algn="ctr" rtl="0">
              <a:lnSpc>
                <a:spcPct val="110995"/>
              </a:lnSpc>
              <a:spcBef>
                <a:spcPts val="0"/>
              </a:spcBef>
              <a:spcAft>
                <a:spcPts val="0"/>
              </a:spcAft>
              <a:buNone/>
            </a:pPr>
            <a:r>
              <a:rPr lang="en-US" sz="5285">
                <a:solidFill>
                  <a:srgbClr val="F1E894"/>
                </a:solidFill>
                <a:latin typeface="Paytone One"/>
                <a:ea typeface="Paytone One"/>
                <a:cs typeface="Paytone One"/>
                <a:sym typeface="Paytone One"/>
              </a:rPr>
              <a:t>Hvordan spiller vi så Twogere Talks nu?</a:t>
            </a:r>
            <a:endParaRPr sz="100"/>
          </a:p>
        </p:txBody>
      </p:sp>
      <p:sp>
        <p:nvSpPr>
          <p:cNvPr id="123" name="Google Shape;123;p16"/>
          <p:cNvSpPr txBox="1"/>
          <p:nvPr/>
        </p:nvSpPr>
        <p:spPr>
          <a:xfrm>
            <a:off x="1853641" y="5138479"/>
            <a:ext cx="4301400" cy="46170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000" b="1">
                <a:solidFill>
                  <a:srgbClr val="FFFFFF"/>
                </a:solidFill>
                <a:latin typeface="Nunito"/>
                <a:ea typeface="Nunito"/>
                <a:cs typeface="Nunito"/>
                <a:sym typeface="Nunito"/>
              </a:rPr>
              <a:t>Træk et dilemma</a:t>
            </a:r>
            <a:endParaRPr/>
          </a:p>
        </p:txBody>
      </p:sp>
      <p:sp>
        <p:nvSpPr>
          <p:cNvPr id="124" name="Google Shape;124;p16"/>
          <p:cNvSpPr/>
          <p:nvPr/>
        </p:nvSpPr>
        <p:spPr>
          <a:xfrm>
            <a:off x="201351" y="5788821"/>
            <a:ext cx="2060370" cy="4801709"/>
          </a:xfrm>
          <a:custGeom>
            <a:avLst/>
            <a:gdLst/>
            <a:ahLst/>
            <a:cxnLst/>
            <a:rect l="l" t="t" r="r" b="b"/>
            <a:pathLst>
              <a:path w="2060370" h="4801709" extrusionOk="0">
                <a:moveTo>
                  <a:pt x="0" y="0"/>
                </a:moveTo>
                <a:lnTo>
                  <a:pt x="2060370" y="0"/>
                </a:lnTo>
                <a:lnTo>
                  <a:pt x="2060370" y="4801709"/>
                </a:lnTo>
                <a:lnTo>
                  <a:pt x="0" y="4801709"/>
                </a:lnTo>
                <a:lnTo>
                  <a:pt x="0" y="0"/>
                </a:lnTo>
                <a:close/>
              </a:path>
            </a:pathLst>
          </a:custGeom>
          <a:blipFill rotWithShape="1">
            <a:blip r:embed="rId5">
              <a:alphaModFix/>
            </a:blip>
            <a:stretch>
              <a:fillRect/>
            </a:stretch>
          </a:blipFill>
          <a:ln>
            <a:noFill/>
          </a:ln>
        </p:spPr>
      </p:sp>
      <p:sp>
        <p:nvSpPr>
          <p:cNvPr id="125" name="Google Shape;125;p16"/>
          <p:cNvSpPr/>
          <p:nvPr/>
        </p:nvSpPr>
        <p:spPr>
          <a:xfrm>
            <a:off x="3006860" y="2884149"/>
            <a:ext cx="1995021" cy="2021819"/>
          </a:xfrm>
          <a:custGeom>
            <a:avLst/>
            <a:gdLst/>
            <a:ahLst/>
            <a:cxnLst/>
            <a:rect l="l" t="t" r="r" b="b"/>
            <a:pathLst>
              <a:path w="2517377" h="2480760" extrusionOk="0">
                <a:moveTo>
                  <a:pt x="0" y="0"/>
                </a:moveTo>
                <a:lnTo>
                  <a:pt x="2517377" y="0"/>
                </a:lnTo>
                <a:lnTo>
                  <a:pt x="2517377" y="2480760"/>
                </a:lnTo>
                <a:lnTo>
                  <a:pt x="0" y="2480760"/>
                </a:lnTo>
                <a:lnTo>
                  <a:pt x="0" y="0"/>
                </a:lnTo>
                <a:close/>
              </a:path>
            </a:pathLst>
          </a:custGeom>
          <a:blipFill rotWithShape="1">
            <a:blip r:embed="rId6">
              <a:alphaModFix/>
            </a:blip>
            <a:stretch>
              <a:fillRect/>
            </a:stretch>
          </a:blipFill>
          <a:ln>
            <a:noFill/>
          </a:ln>
        </p:spPr>
      </p:sp>
      <p:sp>
        <p:nvSpPr>
          <p:cNvPr id="126" name="Google Shape;126;p16"/>
          <p:cNvSpPr/>
          <p:nvPr/>
        </p:nvSpPr>
        <p:spPr>
          <a:xfrm>
            <a:off x="8196802" y="3005012"/>
            <a:ext cx="1839099" cy="1780080"/>
          </a:xfrm>
          <a:custGeom>
            <a:avLst/>
            <a:gdLst/>
            <a:ahLst/>
            <a:cxnLst/>
            <a:rect l="l" t="t" r="r" b="b"/>
            <a:pathLst>
              <a:path w="2797109" h="2405513" extrusionOk="0">
                <a:moveTo>
                  <a:pt x="0" y="0"/>
                </a:moveTo>
                <a:lnTo>
                  <a:pt x="2797108" y="0"/>
                </a:lnTo>
                <a:lnTo>
                  <a:pt x="2797108" y="2405513"/>
                </a:lnTo>
                <a:lnTo>
                  <a:pt x="0" y="2405513"/>
                </a:lnTo>
                <a:lnTo>
                  <a:pt x="0" y="0"/>
                </a:lnTo>
                <a:close/>
              </a:path>
            </a:pathLst>
          </a:custGeom>
          <a:blipFill rotWithShape="1">
            <a:blip r:embed="rId7">
              <a:alphaModFix/>
            </a:blip>
            <a:stretch>
              <a:fillRect/>
            </a:stretch>
          </a:blipFill>
          <a:ln>
            <a:noFill/>
          </a:ln>
        </p:spPr>
      </p:sp>
      <p:sp>
        <p:nvSpPr>
          <p:cNvPr id="127" name="Google Shape;127;p16"/>
          <p:cNvSpPr/>
          <p:nvPr/>
        </p:nvSpPr>
        <p:spPr>
          <a:xfrm>
            <a:off x="13607035" y="3125298"/>
            <a:ext cx="1841134" cy="1659804"/>
          </a:xfrm>
          <a:custGeom>
            <a:avLst/>
            <a:gdLst/>
            <a:ahLst/>
            <a:cxnLst/>
            <a:rect l="l" t="t" r="r" b="b"/>
            <a:pathLst>
              <a:path w="2584048" h="2405513" extrusionOk="0">
                <a:moveTo>
                  <a:pt x="0" y="0"/>
                </a:moveTo>
                <a:lnTo>
                  <a:pt x="2584048" y="0"/>
                </a:lnTo>
                <a:lnTo>
                  <a:pt x="2584048" y="2405513"/>
                </a:lnTo>
                <a:lnTo>
                  <a:pt x="0" y="2405513"/>
                </a:lnTo>
                <a:lnTo>
                  <a:pt x="0" y="0"/>
                </a:lnTo>
                <a:close/>
              </a:path>
            </a:pathLst>
          </a:custGeom>
          <a:blipFill rotWithShape="1">
            <a:blip r:embed="rId8">
              <a:alphaModFix/>
            </a:blip>
            <a:stretch>
              <a:fillRect/>
            </a:stretch>
          </a:blipFill>
          <a:ln>
            <a:noFill/>
          </a:ln>
        </p:spPr>
      </p:sp>
      <p:sp>
        <p:nvSpPr>
          <p:cNvPr id="128" name="Google Shape;128;p16"/>
          <p:cNvSpPr txBox="1"/>
          <p:nvPr/>
        </p:nvSpPr>
        <p:spPr>
          <a:xfrm>
            <a:off x="3266659" y="3349806"/>
            <a:ext cx="1475400" cy="1090500"/>
          </a:xfrm>
          <a:prstGeom prst="rect">
            <a:avLst/>
          </a:prstGeom>
          <a:noFill/>
          <a:ln>
            <a:noFill/>
          </a:ln>
        </p:spPr>
        <p:txBody>
          <a:bodyPr spcFirstLastPara="1" wrap="square" lIns="0" tIns="0" rIns="0" bIns="0" anchor="t" anchorCtr="0">
            <a:spAutoFit/>
          </a:bodyPr>
          <a:lstStyle/>
          <a:p>
            <a:pPr marL="0" marR="0" lvl="0" indent="0" algn="ctr" rtl="0">
              <a:lnSpc>
                <a:spcPct val="110995"/>
              </a:lnSpc>
              <a:spcBef>
                <a:spcPts val="0"/>
              </a:spcBef>
              <a:spcAft>
                <a:spcPts val="0"/>
              </a:spcAft>
              <a:buNone/>
            </a:pPr>
            <a:r>
              <a:rPr lang="en-US" sz="7085" b="0" i="0" u="none" strike="noStrike" cap="none">
                <a:solidFill>
                  <a:srgbClr val="7BCFFB"/>
                </a:solidFill>
                <a:latin typeface="Paytone One"/>
                <a:ea typeface="Paytone One"/>
                <a:cs typeface="Paytone One"/>
                <a:sym typeface="Paytone One"/>
              </a:rPr>
              <a:t>1</a:t>
            </a:r>
            <a:endParaRPr/>
          </a:p>
        </p:txBody>
      </p:sp>
      <p:sp>
        <p:nvSpPr>
          <p:cNvPr id="129" name="Google Shape;129;p16"/>
          <p:cNvSpPr txBox="1"/>
          <p:nvPr/>
        </p:nvSpPr>
        <p:spPr>
          <a:xfrm>
            <a:off x="8378645" y="3349793"/>
            <a:ext cx="1475400" cy="1090500"/>
          </a:xfrm>
          <a:prstGeom prst="rect">
            <a:avLst/>
          </a:prstGeom>
          <a:noFill/>
          <a:ln>
            <a:noFill/>
          </a:ln>
        </p:spPr>
        <p:txBody>
          <a:bodyPr spcFirstLastPara="1" wrap="square" lIns="0" tIns="0" rIns="0" bIns="0" anchor="t" anchorCtr="0">
            <a:spAutoFit/>
          </a:bodyPr>
          <a:lstStyle/>
          <a:p>
            <a:pPr marL="0" marR="0" lvl="0" indent="0" algn="ctr" rtl="0">
              <a:lnSpc>
                <a:spcPct val="110995"/>
              </a:lnSpc>
              <a:spcBef>
                <a:spcPts val="0"/>
              </a:spcBef>
              <a:spcAft>
                <a:spcPts val="0"/>
              </a:spcAft>
              <a:buNone/>
            </a:pPr>
            <a:r>
              <a:rPr lang="en-US" sz="7085" b="0" i="0" u="none" strike="noStrike" cap="none">
                <a:solidFill>
                  <a:srgbClr val="7BCFFB"/>
                </a:solidFill>
                <a:latin typeface="Paytone One"/>
                <a:ea typeface="Paytone One"/>
                <a:cs typeface="Paytone One"/>
                <a:sym typeface="Paytone One"/>
              </a:rPr>
              <a:t>2</a:t>
            </a:r>
            <a:endParaRPr/>
          </a:p>
        </p:txBody>
      </p:sp>
      <p:sp>
        <p:nvSpPr>
          <p:cNvPr id="130" name="Google Shape;130;p16"/>
          <p:cNvSpPr txBox="1"/>
          <p:nvPr/>
        </p:nvSpPr>
        <p:spPr>
          <a:xfrm>
            <a:off x="13789772" y="3349818"/>
            <a:ext cx="1475400" cy="1090500"/>
          </a:xfrm>
          <a:prstGeom prst="rect">
            <a:avLst/>
          </a:prstGeom>
          <a:noFill/>
          <a:ln>
            <a:noFill/>
          </a:ln>
        </p:spPr>
        <p:txBody>
          <a:bodyPr spcFirstLastPara="1" wrap="square" lIns="0" tIns="0" rIns="0" bIns="0" anchor="t" anchorCtr="0">
            <a:spAutoFit/>
          </a:bodyPr>
          <a:lstStyle/>
          <a:p>
            <a:pPr marL="0" marR="0" lvl="0" indent="0" algn="ctr" rtl="0">
              <a:lnSpc>
                <a:spcPct val="110995"/>
              </a:lnSpc>
              <a:spcBef>
                <a:spcPts val="0"/>
              </a:spcBef>
              <a:spcAft>
                <a:spcPts val="0"/>
              </a:spcAft>
              <a:buNone/>
            </a:pPr>
            <a:r>
              <a:rPr lang="en-US" sz="7085" b="0" i="0" u="none" strike="noStrike" cap="none">
                <a:solidFill>
                  <a:srgbClr val="7BCFFB"/>
                </a:solidFill>
                <a:latin typeface="Paytone One"/>
                <a:ea typeface="Paytone One"/>
                <a:cs typeface="Paytone One"/>
                <a:sym typeface="Paytone One"/>
              </a:rPr>
              <a:t>3</a:t>
            </a:r>
            <a:endParaRPr/>
          </a:p>
        </p:txBody>
      </p:sp>
      <p:sp>
        <p:nvSpPr>
          <p:cNvPr id="131" name="Google Shape;131;p16"/>
          <p:cNvSpPr txBox="1"/>
          <p:nvPr/>
        </p:nvSpPr>
        <p:spPr>
          <a:xfrm>
            <a:off x="2777034" y="5774007"/>
            <a:ext cx="2454600" cy="1219200"/>
          </a:xfrm>
          <a:prstGeom prst="rect">
            <a:avLst/>
          </a:prstGeom>
          <a:noFill/>
          <a:ln>
            <a:noFill/>
          </a:ln>
        </p:spPr>
        <p:txBody>
          <a:bodyPr spcFirstLastPara="1" wrap="square" lIns="0" tIns="0" rIns="0" bIns="0" anchor="t" anchorCtr="0">
            <a:spAutoFit/>
          </a:bodyPr>
          <a:lstStyle/>
          <a:p>
            <a:pPr marL="0" marR="0" lvl="1" indent="0" algn="ctr" rtl="0">
              <a:lnSpc>
                <a:spcPct val="130000"/>
              </a:lnSpc>
              <a:spcBef>
                <a:spcPts val="0"/>
              </a:spcBef>
              <a:spcAft>
                <a:spcPts val="0"/>
              </a:spcAft>
              <a:buNone/>
            </a:pPr>
            <a:r>
              <a:rPr lang="en-US" sz="2200">
                <a:solidFill>
                  <a:srgbClr val="FFFFFF"/>
                </a:solidFill>
                <a:latin typeface="Nunito"/>
                <a:ea typeface="Nunito"/>
                <a:cs typeface="Nunito"/>
                <a:sym typeface="Nunito"/>
              </a:rPr>
              <a:t>Dilemmaet bliver læst højt og delt ud til grupperne</a:t>
            </a:r>
            <a:endParaRPr/>
          </a:p>
        </p:txBody>
      </p:sp>
      <p:sp>
        <p:nvSpPr>
          <p:cNvPr id="132" name="Google Shape;132;p16"/>
          <p:cNvSpPr txBox="1"/>
          <p:nvPr/>
        </p:nvSpPr>
        <p:spPr>
          <a:xfrm>
            <a:off x="7145863" y="5871700"/>
            <a:ext cx="4004700" cy="1659300"/>
          </a:xfrm>
          <a:prstGeom prst="rect">
            <a:avLst/>
          </a:prstGeom>
          <a:noFill/>
          <a:ln>
            <a:noFill/>
          </a:ln>
        </p:spPr>
        <p:txBody>
          <a:bodyPr spcFirstLastPara="1" wrap="square" lIns="0" tIns="0" rIns="0" bIns="0" anchor="t" anchorCtr="0">
            <a:spAutoFit/>
          </a:bodyPr>
          <a:lstStyle/>
          <a:p>
            <a:pPr marL="0" marR="0" lvl="1" indent="0" algn="ctr" rtl="0">
              <a:lnSpc>
                <a:spcPct val="130000"/>
              </a:lnSpc>
              <a:spcBef>
                <a:spcPts val="0"/>
              </a:spcBef>
              <a:spcAft>
                <a:spcPts val="0"/>
              </a:spcAft>
              <a:buNone/>
            </a:pPr>
            <a:r>
              <a:rPr lang="en-US" sz="2200">
                <a:solidFill>
                  <a:srgbClr val="FFFFFF"/>
                </a:solidFill>
                <a:latin typeface="Nunito"/>
                <a:ea typeface="Nunito"/>
                <a:cs typeface="Nunito"/>
                <a:sym typeface="Nunito"/>
              </a:rPr>
              <a:t>Når hver gruppe/elev har valgt en svarmulighed, går en fra gruppen op og sætter en post-it på tavlen</a:t>
            </a:r>
            <a:endParaRPr/>
          </a:p>
        </p:txBody>
      </p:sp>
      <p:sp>
        <p:nvSpPr>
          <p:cNvPr id="133" name="Google Shape;133;p16"/>
          <p:cNvSpPr txBox="1"/>
          <p:nvPr/>
        </p:nvSpPr>
        <p:spPr>
          <a:xfrm>
            <a:off x="12900025" y="5774000"/>
            <a:ext cx="3191100" cy="1659300"/>
          </a:xfrm>
          <a:prstGeom prst="rect">
            <a:avLst/>
          </a:prstGeom>
          <a:noFill/>
          <a:ln>
            <a:noFill/>
          </a:ln>
        </p:spPr>
        <p:txBody>
          <a:bodyPr spcFirstLastPara="1" wrap="square" lIns="0" tIns="0" rIns="0" bIns="0" anchor="t" anchorCtr="0">
            <a:spAutoFit/>
          </a:bodyPr>
          <a:lstStyle/>
          <a:p>
            <a:pPr marL="0" marR="0" lvl="1" indent="0" algn="ctr" rtl="0">
              <a:lnSpc>
                <a:spcPct val="130000"/>
              </a:lnSpc>
              <a:spcBef>
                <a:spcPts val="0"/>
              </a:spcBef>
              <a:spcAft>
                <a:spcPts val="0"/>
              </a:spcAft>
              <a:buNone/>
            </a:pPr>
            <a:r>
              <a:rPr lang="en-US" sz="2200">
                <a:solidFill>
                  <a:srgbClr val="FFFFFF"/>
                </a:solidFill>
                <a:latin typeface="Nunito"/>
                <a:ea typeface="Nunito"/>
                <a:cs typeface="Nunito"/>
                <a:sym typeface="Nunito"/>
              </a:rPr>
              <a:t>Vi snakker om jeres svar i fælleskab - var der forskelle? Andre svar, i hellere ville have?</a:t>
            </a:r>
            <a:endParaRPr/>
          </a:p>
        </p:txBody>
      </p:sp>
      <p:sp>
        <p:nvSpPr>
          <p:cNvPr id="134" name="Google Shape;134;p16"/>
          <p:cNvSpPr txBox="1"/>
          <p:nvPr/>
        </p:nvSpPr>
        <p:spPr>
          <a:xfrm>
            <a:off x="6849150" y="5236175"/>
            <a:ext cx="4589700" cy="46170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000" b="1">
                <a:solidFill>
                  <a:srgbClr val="FFFFFF"/>
                </a:solidFill>
                <a:latin typeface="Nunito"/>
                <a:ea typeface="Nunito"/>
                <a:cs typeface="Nunito"/>
                <a:sym typeface="Nunito"/>
              </a:rPr>
              <a:t>Vælg en svarmulighed</a:t>
            </a:r>
            <a:endParaRPr/>
          </a:p>
        </p:txBody>
      </p:sp>
      <p:sp>
        <p:nvSpPr>
          <p:cNvPr id="135" name="Google Shape;135;p16"/>
          <p:cNvSpPr txBox="1"/>
          <p:nvPr/>
        </p:nvSpPr>
        <p:spPr>
          <a:xfrm>
            <a:off x="12664762" y="5138479"/>
            <a:ext cx="3725700" cy="46170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000" b="1">
                <a:solidFill>
                  <a:srgbClr val="FFFFFF"/>
                </a:solidFill>
                <a:latin typeface="Nunito"/>
                <a:ea typeface="Nunito"/>
                <a:cs typeface="Nunito"/>
                <a:sym typeface="Nunito"/>
              </a:rPr>
              <a:t>Diskussion i plenum</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CC8D4"/>
        </a:solidFill>
        <a:effectLst/>
      </p:bgPr>
    </p:bg>
    <p:spTree>
      <p:nvGrpSpPr>
        <p:cNvPr id="1" name="Shape 139"/>
        <p:cNvGrpSpPr/>
        <p:nvPr/>
      </p:nvGrpSpPr>
      <p:grpSpPr>
        <a:xfrm>
          <a:off x="0" y="0"/>
          <a:ext cx="0" cy="0"/>
          <a:chOff x="0" y="0"/>
          <a:chExt cx="0" cy="0"/>
        </a:xfrm>
      </p:grpSpPr>
      <p:pic>
        <p:nvPicPr>
          <p:cNvPr id="140" name="Google Shape;140;p17"/>
          <p:cNvPicPr preferRelativeResize="0"/>
          <p:nvPr/>
        </p:nvPicPr>
        <p:blipFill>
          <a:blip r:embed="rId3">
            <a:alphaModFix/>
          </a:blip>
          <a:stretch>
            <a:fillRect/>
          </a:stretch>
        </p:blipFill>
        <p:spPr>
          <a:xfrm>
            <a:off x="-27655" y="-96003"/>
            <a:ext cx="18288000" cy="13242715"/>
          </a:xfrm>
          <a:prstGeom prst="rect">
            <a:avLst/>
          </a:prstGeom>
          <a:noFill/>
          <a:ln>
            <a:noFill/>
          </a:ln>
        </p:spPr>
      </p:pic>
      <p:sp>
        <p:nvSpPr>
          <p:cNvPr id="141" name="Google Shape;141;p17"/>
          <p:cNvSpPr/>
          <p:nvPr/>
        </p:nvSpPr>
        <p:spPr>
          <a:xfrm>
            <a:off x="569350" y="473225"/>
            <a:ext cx="17252700" cy="9316500"/>
          </a:xfrm>
          <a:prstGeom prst="rect">
            <a:avLst/>
          </a:prstGeom>
          <a:solidFill>
            <a:schemeClr val="lt1"/>
          </a:solidFill>
          <a:ln w="228600" cap="flat" cmpd="sng">
            <a:solidFill>
              <a:srgbClr val="783F0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142" name="Google Shape;142;p17"/>
          <p:cNvPicPr preferRelativeResize="0"/>
          <p:nvPr/>
        </p:nvPicPr>
        <p:blipFill rotWithShape="1">
          <a:blip r:embed="rId4">
            <a:alphaModFix/>
          </a:blip>
          <a:srcRect t="21799" r="3809" b="21281"/>
          <a:stretch/>
        </p:blipFill>
        <p:spPr>
          <a:xfrm>
            <a:off x="1070298" y="662428"/>
            <a:ext cx="3538301" cy="2891735"/>
          </a:xfrm>
          <a:prstGeom prst="rect">
            <a:avLst/>
          </a:prstGeom>
          <a:noFill/>
          <a:ln>
            <a:noFill/>
          </a:ln>
        </p:spPr>
      </p:pic>
      <p:pic>
        <p:nvPicPr>
          <p:cNvPr id="143" name="Google Shape;143;p17"/>
          <p:cNvPicPr preferRelativeResize="0"/>
          <p:nvPr/>
        </p:nvPicPr>
        <p:blipFill rotWithShape="1">
          <a:blip r:embed="rId5">
            <a:alphaModFix/>
          </a:blip>
          <a:srcRect t="20926" b="18817"/>
          <a:stretch/>
        </p:blipFill>
        <p:spPr>
          <a:xfrm>
            <a:off x="977651" y="3511836"/>
            <a:ext cx="3723587" cy="3098644"/>
          </a:xfrm>
          <a:prstGeom prst="rect">
            <a:avLst/>
          </a:prstGeom>
          <a:noFill/>
          <a:ln>
            <a:noFill/>
          </a:ln>
        </p:spPr>
      </p:pic>
      <p:pic>
        <p:nvPicPr>
          <p:cNvPr id="144" name="Google Shape;144;p17"/>
          <p:cNvPicPr preferRelativeResize="0"/>
          <p:nvPr/>
        </p:nvPicPr>
        <p:blipFill rotWithShape="1">
          <a:blip r:embed="rId6">
            <a:alphaModFix/>
          </a:blip>
          <a:srcRect l="3046" t="23816" r="-6651" b="15935"/>
          <a:stretch/>
        </p:blipFill>
        <p:spPr>
          <a:xfrm>
            <a:off x="910525" y="6482157"/>
            <a:ext cx="3981063" cy="3197619"/>
          </a:xfrm>
          <a:prstGeom prst="rect">
            <a:avLst/>
          </a:prstGeom>
          <a:noFill/>
          <a:ln>
            <a:noFill/>
          </a:ln>
        </p:spPr>
      </p:pic>
      <p:pic>
        <p:nvPicPr>
          <p:cNvPr id="145" name="Google Shape;145;p17"/>
          <p:cNvPicPr preferRelativeResize="0"/>
          <p:nvPr/>
        </p:nvPicPr>
        <p:blipFill rotWithShape="1">
          <a:blip r:embed="rId7">
            <a:alphaModFix/>
          </a:blip>
          <a:srcRect t="22544" b="21066"/>
          <a:stretch/>
        </p:blipFill>
        <p:spPr>
          <a:xfrm>
            <a:off x="5337987" y="658271"/>
            <a:ext cx="3723594" cy="2900055"/>
          </a:xfrm>
          <a:prstGeom prst="rect">
            <a:avLst/>
          </a:prstGeom>
          <a:noFill/>
          <a:ln>
            <a:noFill/>
          </a:ln>
        </p:spPr>
      </p:pic>
      <p:pic>
        <p:nvPicPr>
          <p:cNvPr id="146" name="Google Shape;146;p17"/>
          <p:cNvPicPr preferRelativeResize="0"/>
          <p:nvPr/>
        </p:nvPicPr>
        <p:blipFill rotWithShape="1">
          <a:blip r:embed="rId8">
            <a:alphaModFix/>
          </a:blip>
          <a:srcRect t="22774" r="2922" b="21061"/>
          <a:stretch/>
        </p:blipFill>
        <p:spPr>
          <a:xfrm>
            <a:off x="9698323" y="662440"/>
            <a:ext cx="3723594" cy="2975590"/>
          </a:xfrm>
          <a:prstGeom prst="rect">
            <a:avLst/>
          </a:prstGeom>
          <a:noFill/>
          <a:ln>
            <a:noFill/>
          </a:ln>
        </p:spPr>
      </p:pic>
      <p:pic>
        <p:nvPicPr>
          <p:cNvPr id="147" name="Google Shape;147;p17"/>
          <p:cNvPicPr preferRelativeResize="0"/>
          <p:nvPr/>
        </p:nvPicPr>
        <p:blipFill rotWithShape="1">
          <a:blip r:embed="rId9">
            <a:alphaModFix/>
          </a:blip>
          <a:srcRect l="8485" t="22609" r="9841" b="23788"/>
          <a:stretch/>
        </p:blipFill>
        <p:spPr>
          <a:xfrm>
            <a:off x="5668985" y="3598169"/>
            <a:ext cx="3137628" cy="2844129"/>
          </a:xfrm>
          <a:prstGeom prst="rect">
            <a:avLst/>
          </a:prstGeom>
          <a:noFill/>
          <a:ln>
            <a:noFill/>
          </a:ln>
        </p:spPr>
      </p:pic>
      <p:pic>
        <p:nvPicPr>
          <p:cNvPr id="148" name="Google Shape;148;p17"/>
          <p:cNvPicPr preferRelativeResize="0"/>
          <p:nvPr/>
        </p:nvPicPr>
        <p:blipFill rotWithShape="1">
          <a:blip r:embed="rId10">
            <a:alphaModFix/>
          </a:blip>
          <a:srcRect l="9621" t="22077" r="8698" b="22183"/>
          <a:stretch/>
        </p:blipFill>
        <p:spPr>
          <a:xfrm>
            <a:off x="9991305" y="3653201"/>
            <a:ext cx="3137628" cy="2957297"/>
          </a:xfrm>
          <a:prstGeom prst="rect">
            <a:avLst/>
          </a:prstGeom>
          <a:noFill/>
          <a:ln>
            <a:noFill/>
          </a:ln>
        </p:spPr>
      </p:pic>
      <p:pic>
        <p:nvPicPr>
          <p:cNvPr id="149" name="Google Shape;149;p17"/>
          <p:cNvPicPr preferRelativeResize="0"/>
          <p:nvPr/>
        </p:nvPicPr>
        <p:blipFill rotWithShape="1">
          <a:blip r:embed="rId11">
            <a:alphaModFix/>
          </a:blip>
          <a:srcRect l="8480" t="22074" r="7556" b="22986"/>
          <a:stretch/>
        </p:blipFill>
        <p:spPr>
          <a:xfrm>
            <a:off x="5601551" y="6482136"/>
            <a:ext cx="3272561" cy="2957276"/>
          </a:xfrm>
          <a:prstGeom prst="rect">
            <a:avLst/>
          </a:prstGeom>
          <a:noFill/>
          <a:ln>
            <a:noFill/>
          </a:ln>
        </p:spPr>
      </p:pic>
      <p:pic>
        <p:nvPicPr>
          <p:cNvPr id="150" name="Google Shape;150;p17"/>
          <p:cNvPicPr preferRelativeResize="0"/>
          <p:nvPr/>
        </p:nvPicPr>
        <p:blipFill rotWithShape="1">
          <a:blip r:embed="rId12">
            <a:alphaModFix/>
          </a:blip>
          <a:srcRect l="9621" t="22342" r="8698" b="22721"/>
          <a:stretch/>
        </p:blipFill>
        <p:spPr>
          <a:xfrm>
            <a:off x="14113157" y="3760548"/>
            <a:ext cx="2952242" cy="2742584"/>
          </a:xfrm>
          <a:prstGeom prst="rect">
            <a:avLst/>
          </a:prstGeom>
          <a:noFill/>
          <a:ln>
            <a:noFill/>
          </a:ln>
        </p:spPr>
      </p:pic>
      <p:pic>
        <p:nvPicPr>
          <p:cNvPr id="151" name="Google Shape;151;p17"/>
          <p:cNvPicPr preferRelativeResize="0"/>
          <p:nvPr/>
        </p:nvPicPr>
        <p:blipFill rotWithShape="1">
          <a:blip r:embed="rId13">
            <a:alphaModFix/>
          </a:blip>
          <a:srcRect l="9824" t="22511" r="8980" b="22675"/>
          <a:stretch/>
        </p:blipFill>
        <p:spPr>
          <a:xfrm>
            <a:off x="9991283" y="6497850"/>
            <a:ext cx="3137675" cy="2925855"/>
          </a:xfrm>
          <a:prstGeom prst="rect">
            <a:avLst/>
          </a:prstGeom>
          <a:noFill/>
          <a:ln>
            <a:noFill/>
          </a:ln>
        </p:spPr>
      </p:pic>
      <p:pic>
        <p:nvPicPr>
          <p:cNvPr id="152" name="Google Shape;152;p17"/>
          <p:cNvPicPr preferRelativeResize="0"/>
          <p:nvPr/>
        </p:nvPicPr>
        <p:blipFill rotWithShape="1">
          <a:blip r:embed="rId14">
            <a:alphaModFix/>
          </a:blip>
          <a:srcRect l="10127" t="22923" r="8979" b="22470"/>
          <a:stretch/>
        </p:blipFill>
        <p:spPr>
          <a:xfrm>
            <a:off x="14058658" y="658250"/>
            <a:ext cx="2952242" cy="2752630"/>
          </a:xfrm>
          <a:prstGeom prst="rect">
            <a:avLst/>
          </a:prstGeom>
          <a:noFill/>
          <a:ln>
            <a:noFill/>
          </a:ln>
        </p:spPr>
      </p:pic>
      <p:pic>
        <p:nvPicPr>
          <p:cNvPr id="153" name="Google Shape;153;p17"/>
          <p:cNvPicPr preferRelativeResize="0"/>
          <p:nvPr/>
        </p:nvPicPr>
        <p:blipFill rotWithShape="1">
          <a:blip r:embed="rId15">
            <a:alphaModFix/>
          </a:blip>
          <a:srcRect l="10874" t="22301" r="9285" b="21009"/>
          <a:stretch/>
        </p:blipFill>
        <p:spPr>
          <a:xfrm>
            <a:off x="14058658" y="6513243"/>
            <a:ext cx="2952242" cy="2895043"/>
          </a:xfrm>
          <a:prstGeom prst="rect">
            <a:avLst/>
          </a:prstGeom>
          <a:noFill/>
          <a:ln>
            <a:noFill/>
          </a:ln>
        </p:spPr>
      </p:pic>
      <p:sp>
        <p:nvSpPr>
          <p:cNvPr id="154" name="Google Shape;154;p17"/>
          <p:cNvSpPr/>
          <p:nvPr/>
        </p:nvSpPr>
        <p:spPr>
          <a:xfrm flipH="1">
            <a:off x="4304" y="7475425"/>
            <a:ext cx="1994096" cy="3002017"/>
          </a:xfrm>
          <a:custGeom>
            <a:avLst/>
            <a:gdLst/>
            <a:ahLst/>
            <a:cxnLst/>
            <a:rect l="l" t="t" r="r" b="b"/>
            <a:pathLst>
              <a:path w="3816451" h="4727586" extrusionOk="0">
                <a:moveTo>
                  <a:pt x="3816451" y="0"/>
                </a:moveTo>
                <a:lnTo>
                  <a:pt x="0" y="0"/>
                </a:lnTo>
                <a:lnTo>
                  <a:pt x="0" y="4727586"/>
                </a:lnTo>
                <a:lnTo>
                  <a:pt x="3816451" y="4727586"/>
                </a:lnTo>
                <a:lnTo>
                  <a:pt x="3816451" y="0"/>
                </a:lnTo>
                <a:close/>
              </a:path>
            </a:pathLst>
          </a:custGeom>
          <a:blipFill rotWithShape="1">
            <a:blip r:embed="rId16">
              <a:alphaModFix/>
            </a:blip>
            <a:stretch>
              <a:fillRect/>
            </a:stretch>
          </a:blipFill>
          <a:ln>
            <a:noFill/>
          </a:ln>
        </p:spPr>
      </p:sp>
      <p:sp>
        <p:nvSpPr>
          <p:cNvPr id="155" name="Google Shape;155;p17"/>
          <p:cNvSpPr/>
          <p:nvPr/>
        </p:nvSpPr>
        <p:spPr>
          <a:xfrm rot="447735">
            <a:off x="16203398" y="7871800"/>
            <a:ext cx="1876161" cy="2416956"/>
          </a:xfrm>
          <a:custGeom>
            <a:avLst/>
            <a:gdLst/>
            <a:ahLst/>
            <a:cxnLst/>
            <a:rect l="l" t="t" r="r" b="b"/>
            <a:pathLst>
              <a:path w="1874329" h="2414595" extrusionOk="0">
                <a:moveTo>
                  <a:pt x="0" y="0"/>
                </a:moveTo>
                <a:lnTo>
                  <a:pt x="1874329" y="0"/>
                </a:lnTo>
                <a:lnTo>
                  <a:pt x="1874329" y="2414595"/>
                </a:lnTo>
                <a:lnTo>
                  <a:pt x="0" y="2414595"/>
                </a:lnTo>
                <a:lnTo>
                  <a:pt x="0" y="0"/>
                </a:lnTo>
                <a:close/>
              </a:path>
            </a:pathLst>
          </a:custGeom>
          <a:blipFill rotWithShape="1">
            <a:blip r:embed="rId17">
              <a:alphaModFix/>
            </a:blip>
            <a:stretch>
              <a:fillRect/>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CC8D4"/>
        </a:solidFill>
        <a:effectLst/>
      </p:bgPr>
    </p:bg>
    <p:spTree>
      <p:nvGrpSpPr>
        <p:cNvPr id="1" name="Shape 159"/>
        <p:cNvGrpSpPr/>
        <p:nvPr/>
      </p:nvGrpSpPr>
      <p:grpSpPr>
        <a:xfrm>
          <a:off x="0" y="0"/>
          <a:ext cx="0" cy="0"/>
          <a:chOff x="0" y="0"/>
          <a:chExt cx="0" cy="0"/>
        </a:xfrm>
      </p:grpSpPr>
      <p:pic>
        <p:nvPicPr>
          <p:cNvPr id="160" name="Google Shape;160;p18"/>
          <p:cNvPicPr preferRelativeResize="0"/>
          <p:nvPr/>
        </p:nvPicPr>
        <p:blipFill>
          <a:blip r:embed="rId3">
            <a:alphaModFix/>
          </a:blip>
          <a:stretch>
            <a:fillRect/>
          </a:stretch>
        </p:blipFill>
        <p:spPr>
          <a:xfrm>
            <a:off x="124745" y="56397"/>
            <a:ext cx="18288000" cy="13242715"/>
          </a:xfrm>
          <a:prstGeom prst="rect">
            <a:avLst/>
          </a:prstGeom>
          <a:noFill/>
          <a:ln>
            <a:noFill/>
          </a:ln>
        </p:spPr>
      </p:pic>
      <p:pic>
        <p:nvPicPr>
          <p:cNvPr id="161" name="Google Shape;161;p18"/>
          <p:cNvPicPr preferRelativeResize="0"/>
          <p:nvPr/>
        </p:nvPicPr>
        <p:blipFill>
          <a:blip r:embed="rId4">
            <a:alphaModFix/>
          </a:blip>
          <a:stretch>
            <a:fillRect/>
          </a:stretch>
        </p:blipFill>
        <p:spPr>
          <a:xfrm>
            <a:off x="658875" y="609315"/>
            <a:ext cx="17295831" cy="9450201"/>
          </a:xfrm>
          <a:prstGeom prst="rect">
            <a:avLst/>
          </a:prstGeom>
          <a:noFill/>
          <a:ln>
            <a:noFill/>
          </a:ln>
        </p:spPr>
      </p:pic>
      <p:pic>
        <p:nvPicPr>
          <p:cNvPr id="162" name="Google Shape;162;p18"/>
          <p:cNvPicPr preferRelativeResize="0"/>
          <p:nvPr/>
        </p:nvPicPr>
        <p:blipFill>
          <a:blip r:embed="rId5">
            <a:alphaModFix/>
          </a:blip>
          <a:stretch>
            <a:fillRect/>
          </a:stretch>
        </p:blipFill>
        <p:spPr>
          <a:xfrm>
            <a:off x="1161038" y="4020700"/>
            <a:ext cx="2903825" cy="8217000"/>
          </a:xfrm>
          <a:prstGeom prst="rect">
            <a:avLst/>
          </a:prstGeom>
          <a:noFill/>
          <a:ln>
            <a:noFill/>
          </a:ln>
        </p:spPr>
      </p:pic>
      <p:sp>
        <p:nvSpPr>
          <p:cNvPr id="163" name="Google Shape;163;p18"/>
          <p:cNvSpPr/>
          <p:nvPr/>
        </p:nvSpPr>
        <p:spPr>
          <a:xfrm>
            <a:off x="4414249" y="6817121"/>
            <a:ext cx="4127811" cy="4882357"/>
          </a:xfrm>
          <a:custGeom>
            <a:avLst/>
            <a:gdLst/>
            <a:ahLst/>
            <a:cxnLst/>
            <a:rect l="l" t="t" r="r" b="b"/>
            <a:pathLst>
              <a:path w="4127811" h="4882357" extrusionOk="0">
                <a:moveTo>
                  <a:pt x="0" y="0"/>
                </a:moveTo>
                <a:lnTo>
                  <a:pt x="4127811" y="0"/>
                </a:lnTo>
                <a:lnTo>
                  <a:pt x="4127811" y="4882358"/>
                </a:lnTo>
                <a:lnTo>
                  <a:pt x="0" y="4882358"/>
                </a:lnTo>
                <a:lnTo>
                  <a:pt x="0" y="0"/>
                </a:lnTo>
                <a:close/>
              </a:path>
            </a:pathLst>
          </a:custGeom>
          <a:blipFill rotWithShape="1">
            <a:blip r:embed="rId6">
              <a:alphaModFix/>
            </a:blip>
            <a:stretch>
              <a:fillRect/>
            </a:stretch>
          </a:blipFill>
          <a:ln>
            <a:noFill/>
          </a:ln>
        </p:spPr>
      </p:sp>
      <p:sp>
        <p:nvSpPr>
          <p:cNvPr id="164" name="Google Shape;164;p18"/>
          <p:cNvSpPr/>
          <p:nvPr/>
        </p:nvSpPr>
        <p:spPr>
          <a:xfrm>
            <a:off x="2908070" y="1799808"/>
            <a:ext cx="952387" cy="1203649"/>
          </a:xfrm>
          <a:custGeom>
            <a:avLst/>
            <a:gdLst/>
            <a:ahLst/>
            <a:cxnLst/>
            <a:rect l="l" t="t" r="r" b="b"/>
            <a:pathLst>
              <a:path w="952387" h="1203649" extrusionOk="0">
                <a:moveTo>
                  <a:pt x="0" y="0"/>
                </a:moveTo>
                <a:lnTo>
                  <a:pt x="952387" y="0"/>
                </a:lnTo>
                <a:lnTo>
                  <a:pt x="952387" y="1203649"/>
                </a:lnTo>
                <a:lnTo>
                  <a:pt x="0" y="1203649"/>
                </a:lnTo>
                <a:lnTo>
                  <a:pt x="0" y="0"/>
                </a:lnTo>
                <a:close/>
              </a:path>
            </a:pathLst>
          </a:custGeom>
          <a:blipFill rotWithShape="1">
            <a:blip r:embed="rId7">
              <a:alphaModFix/>
            </a:blip>
            <a:stretch>
              <a:fillRect/>
            </a:stretch>
          </a:blipFill>
          <a:ln>
            <a:noFill/>
          </a:ln>
        </p:spPr>
      </p:sp>
      <p:sp>
        <p:nvSpPr>
          <p:cNvPr id="165" name="Google Shape;165;p18"/>
          <p:cNvSpPr/>
          <p:nvPr/>
        </p:nvSpPr>
        <p:spPr>
          <a:xfrm>
            <a:off x="13424281" y="2032915"/>
            <a:ext cx="2178508" cy="1154609"/>
          </a:xfrm>
          <a:custGeom>
            <a:avLst/>
            <a:gdLst/>
            <a:ahLst/>
            <a:cxnLst/>
            <a:rect l="l" t="t" r="r" b="b"/>
            <a:pathLst>
              <a:path w="2178508" h="1154609" extrusionOk="0">
                <a:moveTo>
                  <a:pt x="0" y="0"/>
                </a:moveTo>
                <a:lnTo>
                  <a:pt x="2178508" y="0"/>
                </a:lnTo>
                <a:lnTo>
                  <a:pt x="2178508" y="1154610"/>
                </a:lnTo>
                <a:lnTo>
                  <a:pt x="0" y="1154610"/>
                </a:lnTo>
                <a:lnTo>
                  <a:pt x="0" y="0"/>
                </a:lnTo>
                <a:close/>
              </a:path>
            </a:pathLst>
          </a:custGeom>
          <a:blipFill rotWithShape="1">
            <a:blip r:embed="rId8">
              <a:alphaModFix/>
            </a:blip>
            <a:stretch>
              <a:fillRect/>
            </a:stretch>
          </a:blipFill>
          <a:ln>
            <a:noFill/>
          </a:ln>
        </p:spPr>
      </p:sp>
      <p:sp>
        <p:nvSpPr>
          <p:cNvPr id="166" name="Google Shape;166;p18"/>
          <p:cNvSpPr txBox="1"/>
          <p:nvPr/>
        </p:nvSpPr>
        <p:spPr>
          <a:xfrm>
            <a:off x="5849146" y="2593737"/>
            <a:ext cx="6589800" cy="37476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None/>
            </a:pPr>
            <a:r>
              <a:rPr lang="en-US" sz="14322">
                <a:solidFill>
                  <a:srgbClr val="F1E894"/>
                </a:solidFill>
                <a:latin typeface="Paytone One"/>
                <a:ea typeface="Paytone One"/>
                <a:cs typeface="Paytone One"/>
                <a:sym typeface="Paytone One"/>
              </a:rPr>
              <a:t>Mange tak</a:t>
            </a:r>
            <a:r>
              <a:rPr lang="en-US" sz="14322" b="0" i="0" u="none" strike="noStrike" cap="none">
                <a:solidFill>
                  <a:srgbClr val="F1E894"/>
                </a:solidFill>
                <a:latin typeface="Paytone One"/>
                <a:ea typeface="Paytone One"/>
                <a:cs typeface="Paytone One"/>
                <a:sym typeface="Paytone One"/>
              </a:rPr>
              <a:t>!</a:t>
            </a:r>
            <a:endParaRPr/>
          </a:p>
        </p:txBody>
      </p:sp>
      <p:pic>
        <p:nvPicPr>
          <p:cNvPr id="167" name="Google Shape;167;p18"/>
          <p:cNvPicPr preferRelativeResize="0"/>
          <p:nvPr/>
        </p:nvPicPr>
        <p:blipFill>
          <a:blip r:embed="rId9">
            <a:alphaModFix/>
          </a:blip>
          <a:stretch>
            <a:fillRect/>
          </a:stretch>
        </p:blipFill>
        <p:spPr>
          <a:xfrm>
            <a:off x="14090904" y="3747400"/>
            <a:ext cx="5014142" cy="10287000"/>
          </a:xfrm>
          <a:prstGeom prst="rect">
            <a:avLst/>
          </a:prstGeom>
          <a:noFill/>
          <a:ln>
            <a:noFill/>
          </a:ln>
        </p:spPr>
      </p:pic>
      <p:pic>
        <p:nvPicPr>
          <p:cNvPr id="168" name="Google Shape;168;p18"/>
          <p:cNvPicPr preferRelativeResize="0"/>
          <p:nvPr/>
        </p:nvPicPr>
        <p:blipFill>
          <a:blip r:embed="rId10">
            <a:alphaModFix/>
          </a:blip>
          <a:stretch>
            <a:fillRect/>
          </a:stretch>
        </p:blipFill>
        <p:spPr>
          <a:xfrm>
            <a:off x="5933325" y="4362090"/>
            <a:ext cx="6421351" cy="285400"/>
          </a:xfrm>
          <a:prstGeom prst="rect">
            <a:avLst/>
          </a:prstGeom>
          <a:noFill/>
          <a:ln>
            <a:noFill/>
          </a:ln>
        </p:spPr>
      </p:pic>
      <p:pic>
        <p:nvPicPr>
          <p:cNvPr id="169" name="Google Shape;169;p18"/>
          <p:cNvPicPr preferRelativeResize="0"/>
          <p:nvPr/>
        </p:nvPicPr>
        <p:blipFill>
          <a:blip r:embed="rId11">
            <a:alphaModFix/>
          </a:blip>
          <a:stretch>
            <a:fillRect/>
          </a:stretch>
        </p:blipFill>
        <p:spPr>
          <a:xfrm>
            <a:off x="6640123" y="6423682"/>
            <a:ext cx="5007754" cy="2854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493</Words>
  <Application>Microsoft Office PowerPoint</Application>
  <PresentationFormat>Brugerdefineret</PresentationFormat>
  <Paragraphs>35</Paragraphs>
  <Slides>6</Slides>
  <Notes>6</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6</vt:i4>
      </vt:variant>
    </vt:vector>
  </HeadingPairs>
  <TitlesOfParts>
    <vt:vector size="12" baseType="lpstr">
      <vt:lpstr>Nunito SemiBold</vt:lpstr>
      <vt:lpstr>Arial</vt:lpstr>
      <vt:lpstr>Nunito</vt:lpstr>
      <vt:lpstr>Paytone One</vt:lpstr>
      <vt:lpstr>Calibri</vt:lpstr>
      <vt:lpstr>Office Theme</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Matilde Rosenkrands Mathiesen</dc:creator>
  <cp:lastModifiedBy>Matilde Rosenkrands Mathiesen</cp:lastModifiedBy>
  <cp:revision>1</cp:revision>
  <dcterms:modified xsi:type="dcterms:W3CDTF">2024-01-31T15:55:29Z</dcterms:modified>
</cp:coreProperties>
</file>